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0" r:id="rId2"/>
    <p:sldId id="259" r:id="rId3"/>
    <p:sldId id="258" r:id="rId4"/>
    <p:sldId id="312" r:id="rId5"/>
    <p:sldId id="316" r:id="rId6"/>
    <p:sldId id="296" r:id="rId7"/>
    <p:sldId id="298" r:id="rId8"/>
    <p:sldId id="299" r:id="rId9"/>
    <p:sldId id="286" r:id="rId10"/>
    <p:sldId id="300" r:id="rId11"/>
    <p:sldId id="304" r:id="rId12"/>
    <p:sldId id="268" r:id="rId13"/>
    <p:sldId id="266" r:id="rId14"/>
    <p:sldId id="256" r:id="rId15"/>
    <p:sldId id="306" r:id="rId16"/>
    <p:sldId id="308" r:id="rId17"/>
    <p:sldId id="307" r:id="rId18"/>
    <p:sldId id="305" r:id="rId19"/>
    <p:sldId id="314" r:id="rId20"/>
    <p:sldId id="309" r:id="rId21"/>
    <p:sldId id="315" r:id="rId22"/>
    <p:sldId id="276" r:id="rId2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64" autoAdjust="0"/>
    <p:restoredTop sz="94803" autoAdjust="0"/>
  </p:normalViewPr>
  <p:slideViewPr>
    <p:cSldViewPr>
      <p:cViewPr varScale="1">
        <p:scale>
          <a:sx n="74" d="100"/>
          <a:sy n="74" d="100"/>
        </p:scale>
        <p:origin x="-124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CE1FDB-C000-486B-BB20-377E9C05C6F2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D8AC9-0B48-44A3-8B82-0C2A0DE2FAF1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73783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Falar sobre movimentos relativos dentro de um ônibus,</a:t>
            </a:r>
            <a:r>
              <a:rPr lang="pt-BR" baseline="0" dirty="0" smtClean="0"/>
              <a:t> dois automóveis numa rodovia, no terminal urbano quando o ônibus do lado se move.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D8AC9-0B48-44A3-8B82-0C2A0DE2FAF1}" type="slidenum">
              <a:rPr lang="pt-BR" smtClean="0"/>
              <a:pPr/>
              <a:t>3</a:t>
            </a:fld>
            <a:endParaRPr lang="pt-B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Explicar o</a:t>
            </a:r>
            <a:r>
              <a:rPr lang="pt-BR" baseline="0" dirty="0" smtClean="0"/>
              <a:t> significado de cada equação.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D8AC9-0B48-44A3-8B82-0C2A0DE2FAF1}" type="slidenum">
              <a:rPr lang="pt-BR" smtClean="0"/>
              <a:pPr/>
              <a:t>14</a:t>
            </a:fld>
            <a:endParaRPr lang="pt-B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19560A-8CBB-4D35-96E7-96C1CC5AEF93}" type="datetimeFigureOut">
              <a:rPr lang="pt-BR" smtClean="0"/>
              <a:pPr/>
              <a:t>16/05/2019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34AA99-C82A-429D-8AB9-9258A6083C60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0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0" y="1798945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000" dirty="0" smtClean="0"/>
              <a:t>	</a:t>
            </a:r>
            <a:r>
              <a:rPr lang="pt-BR" sz="3200" dirty="0" smtClean="0"/>
              <a:t>Estamos tão </a:t>
            </a:r>
            <a:r>
              <a:rPr lang="pt-BR" sz="2800" dirty="0" smtClean="0"/>
              <a:t>acostumados</a:t>
            </a:r>
            <a:r>
              <a:rPr lang="pt-BR" sz="3200" dirty="0" smtClean="0"/>
              <a:t> a falar sobre movimentos que nos esquecemos de dizer em relação a que o movimento está ocorrendo.</a:t>
            </a:r>
          </a:p>
          <a:p>
            <a:pPr algn="just"/>
            <a:r>
              <a:rPr lang="pt-BR" sz="3200" dirty="0"/>
              <a:t>	</a:t>
            </a:r>
            <a:r>
              <a:rPr lang="pt-BR" sz="3200" dirty="0" smtClean="0"/>
              <a:t>Nas situações abaixo quem está se movendo?</a:t>
            </a:r>
            <a:endParaRPr lang="pt-BR" sz="3200" dirty="0"/>
          </a:p>
        </p:txBody>
      </p:sp>
      <p:sp>
        <p:nvSpPr>
          <p:cNvPr id="7" name="Retângulo 6"/>
          <p:cNvSpPr/>
          <p:nvPr/>
        </p:nvSpPr>
        <p:spPr>
          <a:xfrm>
            <a:off x="2843808" y="6237312"/>
            <a:ext cx="330314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pt-BR" dirty="0"/>
              <a:t>Fisicaevestibular.com.br (PUC-SP)</a:t>
            </a: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00162" y="3861048"/>
            <a:ext cx="6639852" cy="2343477"/>
          </a:xfrm>
          <a:prstGeom prst="rect">
            <a:avLst/>
          </a:prstGeom>
        </p:spPr>
      </p:pic>
      <p:sp>
        <p:nvSpPr>
          <p:cNvPr id="2" name="CaixaDeTexto 1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2704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2132856"/>
            <a:ext cx="9144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/>
              <a:t>	</a:t>
            </a:r>
            <a:r>
              <a:rPr lang="pt-BR" sz="3200" dirty="0" smtClean="0"/>
              <a:t>1) As leis da Física devem ser as mesmas em todos os referenciais inerciais.</a:t>
            </a:r>
          </a:p>
          <a:p>
            <a:pPr algn="just"/>
            <a:endParaRPr lang="pt-BR" sz="3200" dirty="0" smtClean="0"/>
          </a:p>
          <a:p>
            <a:pPr algn="just"/>
            <a:r>
              <a:rPr lang="pt-BR" sz="3200" dirty="0"/>
              <a:t>	</a:t>
            </a:r>
            <a:r>
              <a:rPr lang="pt-BR" sz="3200" dirty="0" smtClean="0"/>
              <a:t>2) A velocidade de propagação da luz no vácuo tem um valor constante c. Onde c = 299.792.458 m/s. </a:t>
            </a:r>
            <a:r>
              <a:rPr lang="en-US" sz="3200" dirty="0" smtClean="0"/>
              <a:t>[1] p.181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90134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0" y="1805970"/>
            <a:ext cx="9072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/>
              <a:t>	</a:t>
            </a:r>
            <a:r>
              <a:rPr lang="en-US" sz="3200" dirty="0" smtClean="0"/>
              <a:t>Como </a:t>
            </a:r>
            <a:r>
              <a:rPr lang="en-US" sz="3200" dirty="0" err="1" smtClean="0"/>
              <a:t>consequ</a:t>
            </a:r>
            <a:r>
              <a:rPr lang="pt-BR" sz="3200" dirty="0" err="1" smtClean="0"/>
              <a:t>ência</a:t>
            </a:r>
            <a:r>
              <a:rPr lang="pt-BR" sz="3200" dirty="0" smtClean="0"/>
              <a:t> desses postulados alguns conceitos tiveram que ser reformulados. Um deles é a  ideia de simultaneidade de eventos.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3306423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dirty="0" smtClean="0">
                <a:latin typeface="Arial Black" pitchFamily="34" charset="0"/>
              </a:rPr>
              <a:t>	</a:t>
            </a:r>
            <a:r>
              <a:rPr lang="pt-BR" sz="3200" dirty="0" smtClean="0"/>
              <a:t>Dois eventos são simultâneos em um referencial inercial se os sinais luminosos associados a eles forem vistos simultaneamente por um observador situado em um ponto equidistante dos dois eventos. </a:t>
            </a:r>
            <a:r>
              <a:rPr lang="pt-BR" sz="3200" dirty="0" smtClean="0">
                <a:cs typeface="Arial" pitchFamily="34" charset="0"/>
              </a:rPr>
              <a:t>[</a:t>
            </a:r>
            <a:r>
              <a:rPr lang="pt-BR" sz="3200" dirty="0">
                <a:cs typeface="Arial" pitchFamily="34" charset="0"/>
              </a:rPr>
              <a:t>4</a:t>
            </a:r>
            <a:r>
              <a:rPr lang="pt-BR" sz="3200" dirty="0" smtClean="0">
                <a:cs typeface="Arial" pitchFamily="34" charset="0"/>
              </a:rPr>
              <a:t>] p.11</a:t>
            </a:r>
            <a:endParaRPr lang="pt-BR" sz="3200" dirty="0"/>
          </a:p>
        </p:txBody>
      </p:sp>
      <p:pic>
        <p:nvPicPr>
          <p:cNvPr id="8" name="Imagem 7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2928926" y="1272589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rial Black" pitchFamily="34" charset="0"/>
              </a:rPr>
              <a:t>SIMULTANEIDADE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0857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0" y="1857364"/>
            <a:ext cx="9144000" cy="5000636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000" dirty="0" smtClean="0">
                <a:latin typeface="Arial Black" pitchFamily="34" charset="0"/>
              </a:rPr>
              <a:t>	</a:t>
            </a:r>
          </a:p>
          <a:p>
            <a:pPr marL="0" indent="0" algn="just">
              <a:buNone/>
            </a:pPr>
            <a:r>
              <a:rPr lang="pt-BR" dirty="0" smtClean="0"/>
              <a:t>	</a:t>
            </a:r>
            <a:r>
              <a:rPr lang="pt-BR" sz="3500" dirty="0" smtClean="0"/>
              <a:t>Dois </a:t>
            </a:r>
            <a:r>
              <a:rPr lang="pt-BR" sz="3500" dirty="0"/>
              <a:t>eventos que são simultâneos em um referencial, não são simultâneos em outro referencial inercial que esteja se movendo em relação ao primeiro. </a:t>
            </a:r>
            <a:r>
              <a:rPr lang="pt-BR" sz="3500" dirty="0" smtClean="0"/>
              <a:t>[4]</a:t>
            </a:r>
            <a:r>
              <a:rPr lang="pt-BR" sz="3500" dirty="0" smtClean="0">
                <a:cs typeface="Arial" pitchFamily="34" charset="0"/>
              </a:rPr>
              <a:t> p.11</a:t>
            </a:r>
          </a:p>
          <a:p>
            <a:pPr marL="0" indent="0" algn="just">
              <a:buNone/>
            </a:pPr>
            <a:r>
              <a:rPr lang="pt-BR" sz="3500" dirty="0" smtClean="0"/>
              <a:t>	Dois </a:t>
            </a:r>
            <a:r>
              <a:rPr lang="pt-BR" sz="3500" dirty="0"/>
              <a:t>relógios que estão sincronizados em um referencial, não estão sincronizados em outro referencial inercial que esteja se movendo em relação ao primeiro. </a:t>
            </a:r>
            <a:r>
              <a:rPr lang="pt-BR" sz="3500" dirty="0" smtClean="0">
                <a:cs typeface="Arial" pitchFamily="34" charset="0"/>
              </a:rPr>
              <a:t>[</a:t>
            </a:r>
            <a:r>
              <a:rPr lang="pt-BR" sz="3500" dirty="0">
                <a:cs typeface="Arial" pitchFamily="34" charset="0"/>
              </a:rPr>
              <a:t>4</a:t>
            </a:r>
            <a:r>
              <a:rPr lang="pt-BR" sz="3500" dirty="0" smtClean="0">
                <a:cs typeface="Arial" pitchFamily="34" charset="0"/>
              </a:rPr>
              <a:t>] p.11</a:t>
            </a:r>
            <a:endParaRPr lang="pt-BR" sz="3500" dirty="0"/>
          </a:p>
          <a:p>
            <a:pPr marL="0" indent="0">
              <a:buNone/>
            </a:pPr>
            <a:endParaRPr lang="pt-BR" sz="2000" dirty="0">
              <a:latin typeface="Arial Black" pitchFamily="34" charset="0"/>
            </a:endParaRPr>
          </a:p>
          <a:p>
            <a:endParaRPr lang="pt-BR" dirty="0"/>
          </a:p>
        </p:txBody>
      </p:sp>
      <p:sp>
        <p:nvSpPr>
          <p:cNvPr id="7" name="CaixaDeTexto 6"/>
          <p:cNvSpPr txBox="1"/>
          <p:nvPr/>
        </p:nvSpPr>
        <p:spPr>
          <a:xfrm>
            <a:off x="2928926" y="1272589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rial Black" pitchFamily="34" charset="0"/>
              </a:rPr>
              <a:t>SIMULTANEIDADE</a:t>
            </a:r>
            <a:endParaRPr lang="pt-BR" sz="3200" dirty="0">
              <a:latin typeface="Arial Black" pitchFamily="34" charset="0"/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14" name="CaixaDeTexto 13"/>
          <p:cNvSpPr txBox="1"/>
          <p:nvPr/>
        </p:nvSpPr>
        <p:spPr>
          <a:xfrm>
            <a:off x="2928926" y="1272589"/>
            <a:ext cx="57150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3200" dirty="0" smtClean="0">
                <a:latin typeface="Arial Black" pitchFamily="34" charset="0"/>
              </a:rPr>
              <a:t>SIMULTANEIDADE</a:t>
            </a:r>
            <a:endParaRPr lang="pt-BR" sz="3200" dirty="0">
              <a:latin typeface="Arial Black" pitchFamily="34" charset="0"/>
            </a:endParaRPr>
          </a:p>
        </p:txBody>
      </p:sp>
      <p:pic>
        <p:nvPicPr>
          <p:cNvPr id="15" name="Imagem 14" descr="Simultaneidade 2.jpg.crdownloa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71604" y="2088306"/>
            <a:ext cx="6143668" cy="403483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3203848" y="6123136"/>
            <a:ext cx="38753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/>
              <a:t>h</a:t>
            </a:r>
            <a:r>
              <a:rPr lang="pt-BR" dirty="0" smtClean="0"/>
              <a:t>istedbr.fe.unicamp.br</a:t>
            </a:r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206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3071802" y="928670"/>
            <a:ext cx="55007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dirty="0"/>
          </a:p>
        </p:txBody>
      </p:sp>
      <p:sp>
        <p:nvSpPr>
          <p:cNvPr id="8" name="CaixaDeTexto 7"/>
          <p:cNvSpPr txBox="1"/>
          <p:nvPr/>
        </p:nvSpPr>
        <p:spPr>
          <a:xfrm>
            <a:off x="2446530" y="1124744"/>
            <a:ext cx="536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 Black" pitchFamily="34" charset="0"/>
                <a:cs typeface="Arial" pitchFamily="34" charset="0"/>
              </a:rPr>
              <a:t>	</a:t>
            </a:r>
            <a:r>
              <a:rPr lang="pt-BR" sz="16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cs typeface="Arial" pitchFamily="34" charset="0"/>
              </a:rPr>
              <a:t>DILATAÇÃO DO TEMPO</a:t>
            </a:r>
            <a:endParaRPr lang="pt-BR" sz="16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2852936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	</a:t>
            </a:r>
            <a:r>
              <a:rPr lang="pt-BR" sz="3200" dirty="0" smtClean="0"/>
              <a:t>Dilatação do tempo: A duração de um evento depende do estado de movimento do observador. Essa dependência é dada pela equação abaixo: </a:t>
            </a:r>
          </a:p>
          <a:p>
            <a:pPr algn="just"/>
            <a:r>
              <a:rPr lang="pt-BR" sz="3200" dirty="0"/>
              <a:t>	</a:t>
            </a:r>
            <a:endParaRPr lang="pt-BR" sz="28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1320" y="4437113"/>
            <a:ext cx="4398952" cy="1811334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446530" y="1124744"/>
            <a:ext cx="536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 Black" pitchFamily="34" charset="0"/>
                <a:cs typeface="Arial" pitchFamily="34" charset="0"/>
              </a:rPr>
              <a:t>	</a:t>
            </a:r>
            <a:r>
              <a:rPr lang="pt-BR" sz="16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cs typeface="Arial" pitchFamily="34" charset="0"/>
              </a:rPr>
              <a:t>DILATAÇÃO DO TEMPO</a:t>
            </a:r>
            <a:endParaRPr lang="pt-BR" sz="16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2276872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	O exemplo mais famoso desse fato é o paradoxo dos gêmeos. Vejamos então:</a:t>
            </a:r>
            <a:endParaRPr lang="pt-BR" sz="3200" dirty="0"/>
          </a:p>
        </p:txBody>
      </p:sp>
      <p:sp>
        <p:nvSpPr>
          <p:cNvPr id="3" name="CaixaDeTexto 2"/>
          <p:cNvSpPr txBox="1"/>
          <p:nvPr/>
        </p:nvSpPr>
        <p:spPr>
          <a:xfrm>
            <a:off x="0" y="3290423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	Dois gêmeos, Pedro e Mateus, estão com 20 anos quando Pedro faz uma viagem interplanetária em uma nave espacial que se movimenta com uma velocidade v igual a 60% da velocidade da luz (v = 0,6c), enquanto Mateus permanece na Terra. Ao retornar à Terra Pedro está com 30 anos. Qual a idade de Mateus?</a:t>
            </a:r>
            <a:endParaRPr lang="pt-BR" sz="3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5723524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1907704" y="6129481"/>
            <a:ext cx="4429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000" dirty="0"/>
              <a:t>m</a:t>
            </a:r>
            <a:r>
              <a:rPr lang="pt-BR" sz="2000" dirty="0" smtClean="0"/>
              <a:t>undoeducacao.bol.uol.com.br</a:t>
            </a:r>
            <a:endParaRPr lang="pt-BR" sz="20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788" y="1916832"/>
            <a:ext cx="6941572" cy="4248472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2446530" y="1124744"/>
            <a:ext cx="536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 Black" pitchFamily="34" charset="0"/>
                <a:cs typeface="Arial" pitchFamily="34" charset="0"/>
              </a:rPr>
              <a:t>	</a:t>
            </a:r>
            <a:r>
              <a:rPr lang="pt-BR" sz="16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cs typeface="Arial" pitchFamily="34" charset="0"/>
              </a:rPr>
              <a:t>DILATAÇÃO DO TEMPO</a:t>
            </a:r>
            <a:endParaRPr lang="pt-BR" sz="16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441214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446530" y="1124744"/>
            <a:ext cx="536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 Black" pitchFamily="34" charset="0"/>
                <a:cs typeface="Arial" pitchFamily="34" charset="0"/>
              </a:rPr>
              <a:t>	</a:t>
            </a:r>
            <a:r>
              <a:rPr lang="pt-BR" sz="16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cs typeface="Arial" pitchFamily="34" charset="0"/>
              </a:rPr>
              <a:t>DILATAÇÃO DO TEMPO</a:t>
            </a:r>
            <a:endParaRPr lang="pt-BR" sz="16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2204864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	Usando a equação da dependência temporal temos:</a:t>
            </a:r>
            <a:endParaRPr lang="pt-BR" sz="3200" dirty="0"/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95154" y="3068960"/>
            <a:ext cx="4953691" cy="170521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0" y="4941168"/>
            <a:ext cx="91440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	Enquanto que para Pedro a viagem durou 10 anos, para Mateus, que ficou na terra o tempo foi de 12,5 anos, logo ele estará com 32,5 anos.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913314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2132856"/>
            <a:ext cx="907256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1600" dirty="0"/>
              <a:t>	</a:t>
            </a:r>
            <a:r>
              <a:rPr lang="pt-BR" sz="3200" dirty="0"/>
              <a:t>	Contração do </a:t>
            </a:r>
            <a:r>
              <a:rPr lang="pt-BR" sz="3200" dirty="0" smtClean="0"/>
              <a:t>espaço: </a:t>
            </a:r>
            <a:r>
              <a:rPr lang="pt-BR" sz="3200" dirty="0"/>
              <a:t>Do mesmo modo que o tempo, as medidas na direção do movimento dependem do estado de movimento do observador.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2446530" y="1124744"/>
            <a:ext cx="536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 Black" pitchFamily="34" charset="0"/>
                <a:cs typeface="Arial" pitchFamily="34" charset="0"/>
              </a:rPr>
              <a:t>	</a:t>
            </a:r>
            <a:r>
              <a:rPr lang="pt-BR" sz="16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cs typeface="Arial" pitchFamily="34" charset="0"/>
              </a:rPr>
              <a:t>CONTRAÇÃO DO ESPAÇO</a:t>
            </a:r>
            <a:endParaRPr lang="pt-BR" sz="1600" b="1" dirty="0" smtClean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79712" y="3789040"/>
            <a:ext cx="5473668" cy="273602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763452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446530" y="1124744"/>
            <a:ext cx="536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 Black" pitchFamily="34" charset="0"/>
                <a:cs typeface="Arial" pitchFamily="34" charset="0"/>
              </a:rPr>
              <a:t>	</a:t>
            </a:r>
            <a:r>
              <a:rPr lang="pt-BR" sz="16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cs typeface="Arial" pitchFamily="34" charset="0"/>
              </a:rPr>
              <a:t>CONTRAÇÃO DO ESPAÇO</a:t>
            </a:r>
            <a:endParaRPr lang="pt-BR" sz="1600" b="1" dirty="0" smtClean="0">
              <a:latin typeface="Arial Black" pitchFamily="34" charset="0"/>
              <a:cs typeface="Arial" pitchFamily="34" charset="0"/>
            </a:endParaRPr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91620" y="2594703"/>
            <a:ext cx="6219616" cy="2312913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918513" y="5085184"/>
            <a:ext cx="536583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 Black" pitchFamily="34" charset="0"/>
                <a:cs typeface="Arial" pitchFamily="34" charset="0"/>
              </a:rPr>
              <a:t>	</a:t>
            </a:r>
            <a:r>
              <a:rPr lang="pt-BR" sz="2000" dirty="0" smtClean="0">
                <a:cs typeface="Arial" pitchFamily="34" charset="0"/>
              </a:rPr>
              <a:t> creationwiki.org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897176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7" name="Imagem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75656" y="2060848"/>
            <a:ext cx="6336704" cy="2466961"/>
          </a:xfrm>
          <a:prstGeom prst="rect">
            <a:avLst/>
          </a:prstGeom>
        </p:spPr>
      </p:pic>
      <p:sp>
        <p:nvSpPr>
          <p:cNvPr id="8" name="CaixaDeTexto 7"/>
          <p:cNvSpPr txBox="1"/>
          <p:nvPr/>
        </p:nvSpPr>
        <p:spPr>
          <a:xfrm>
            <a:off x="2656188" y="4139005"/>
            <a:ext cx="3600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dirty="0" smtClean="0"/>
              <a:t>Vasco-gomes-cfq-8d-blogspot.com</a:t>
            </a:r>
            <a:endParaRPr lang="pt-BR" dirty="0"/>
          </a:p>
        </p:txBody>
      </p:sp>
      <p:sp>
        <p:nvSpPr>
          <p:cNvPr id="2" name="CaixaDeTexto 1"/>
          <p:cNvSpPr txBox="1"/>
          <p:nvPr/>
        </p:nvSpPr>
        <p:spPr>
          <a:xfrm>
            <a:off x="2843808" y="1094070"/>
            <a:ext cx="61206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>
                <a:latin typeface="Arial Black" panose="020B0A04020102020204" pitchFamily="34" charset="0"/>
              </a:rPr>
              <a:t>QUEM ESTÁ EM </a:t>
            </a:r>
            <a:r>
              <a:rPr lang="pt-BR" sz="2800" b="1" dirty="0">
                <a:latin typeface="Arial Black" panose="020B0A04020102020204" pitchFamily="34" charset="0"/>
              </a:rPr>
              <a:t>M</a:t>
            </a:r>
            <a:r>
              <a:rPr lang="pt-BR" sz="2800" b="1" dirty="0" smtClean="0">
                <a:latin typeface="Arial Black" panose="020B0A04020102020204" pitchFamily="34" charset="0"/>
              </a:rPr>
              <a:t>OVIMENTO?</a:t>
            </a:r>
            <a:endParaRPr lang="pt-BR" sz="2800" b="1" dirty="0">
              <a:latin typeface="Arial Black" panose="020B0A04020102020204" pitchFamily="34" charset="0"/>
            </a:endParaRPr>
          </a:p>
        </p:txBody>
      </p:sp>
      <p:sp>
        <p:nvSpPr>
          <p:cNvPr id="9" name="CaixaDeTexto 8"/>
          <p:cNvSpPr txBox="1"/>
          <p:nvPr/>
        </p:nvSpPr>
        <p:spPr>
          <a:xfrm>
            <a:off x="0" y="4725144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	Para o homem sentado no morrinho, o ônibus se aproxima da esquerda para a direita, já para os passageiros dentro do ônibus o homem se aproxima da direita para a esquerda.</a:t>
            </a:r>
            <a:endParaRPr lang="pt-BR" sz="3200" dirty="0"/>
          </a:p>
        </p:txBody>
      </p:sp>
      <p:sp>
        <p:nvSpPr>
          <p:cNvPr id="10" name="CaixaDeTexto 9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446530" y="1124744"/>
            <a:ext cx="536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 Black" pitchFamily="34" charset="0"/>
                <a:cs typeface="Arial" pitchFamily="34" charset="0"/>
              </a:rPr>
              <a:t>	</a:t>
            </a:r>
            <a:r>
              <a:rPr lang="pt-BR" sz="16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cs typeface="Arial" pitchFamily="34" charset="0"/>
              </a:rPr>
              <a:t>CONTRAÇÃO DO ESPAÇO</a:t>
            </a:r>
            <a:endParaRPr lang="pt-BR" sz="16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0" y="2564904"/>
            <a:ext cx="91440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/>
              <a:t>	</a:t>
            </a:r>
            <a:r>
              <a:rPr lang="pt-BR" sz="3200" dirty="0" smtClean="0"/>
              <a:t>Uma nave espacial possui 20 m de comprimento quando ela está em repouso na Terra. Com a nave em movimento com uma velocidade v = 80% da velocidade da luz, um observador fixo na Terra, dispondo de aparelhagem adequada, efetua  medida do comprimento da nave.</a:t>
            </a:r>
          </a:p>
          <a:p>
            <a:pPr algn="just"/>
            <a:r>
              <a:rPr lang="pt-BR" sz="3200" dirty="0"/>
              <a:t>	</a:t>
            </a:r>
            <a:r>
              <a:rPr lang="pt-BR" sz="3200" dirty="0" smtClean="0"/>
              <a:t>a) Qual é o comprimento obtido pelo observador fixo na Terra?</a:t>
            </a:r>
            <a:endParaRPr lang="pt-BR" sz="3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24720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446530" y="1124744"/>
            <a:ext cx="536583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1600" dirty="0">
                <a:latin typeface="Arial Black" pitchFamily="34" charset="0"/>
                <a:cs typeface="Arial" pitchFamily="34" charset="0"/>
              </a:rPr>
              <a:t>	</a:t>
            </a:r>
            <a:r>
              <a:rPr lang="pt-BR" sz="1600" dirty="0" smtClean="0">
                <a:latin typeface="Arial Black" pitchFamily="34" charset="0"/>
                <a:cs typeface="Arial" pitchFamily="34" charset="0"/>
              </a:rPr>
              <a:t> </a:t>
            </a:r>
            <a:r>
              <a:rPr lang="pt-BR" sz="3200" b="1" dirty="0" smtClean="0">
                <a:cs typeface="Arial" pitchFamily="34" charset="0"/>
              </a:rPr>
              <a:t>CONTRAÇÃO DO ESPAÇO</a:t>
            </a:r>
            <a:endParaRPr lang="pt-BR" sz="1600" b="1" dirty="0" smtClean="0">
              <a:latin typeface="Arial Black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-71438" y="4069211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	b) Qual é o comprimento da nave medido por um tripulante da nave?</a:t>
            </a:r>
            <a:endParaRPr lang="pt-BR" sz="3200" dirty="0"/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5200" y="2093088"/>
            <a:ext cx="6786351" cy="1659706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0" y="5301208"/>
            <a:ext cx="907256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	Para esse tripulante a medida da nave é também 20 metros, pois sua régua também se contrai na mesma proporção.</a:t>
            </a:r>
            <a:endParaRPr lang="pt-BR" sz="3200" dirty="0"/>
          </a:p>
        </p:txBody>
      </p:sp>
      <p:sp>
        <p:nvSpPr>
          <p:cNvPr id="8" name="CaixaDeTexto 7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62311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pic>
        <p:nvPicPr>
          <p:cNvPr id="2" name="Imagem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66" y="2643078"/>
            <a:ext cx="9040995" cy="2730138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5121" name="Rectangle 1"/>
          <p:cNvSpPr>
            <a:spLocks noChangeArrowheads="1"/>
          </p:cNvSpPr>
          <p:nvPr/>
        </p:nvSpPr>
        <p:spPr bwMode="auto">
          <a:xfrm>
            <a:off x="0" y="1883014"/>
            <a:ext cx="91440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Arial" pitchFamily="34" charset="0"/>
              </a:rPr>
              <a:t>	</a:t>
            </a:r>
            <a:r>
              <a:rPr lang="pt-BR" sz="3200" dirty="0" smtClean="0">
                <a:ea typeface="Calibri" pitchFamily="34" charset="0"/>
                <a:cs typeface="Arial" pitchFamily="34" charset="0"/>
              </a:rPr>
              <a:t>Percebemos então, que a velocidade é sempre medida em relação a alguma coisa. Observe a figura abaixo que representa várias maneiras de um barco se deslocar em um rio.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Arial" pitchFamily="34" charset="0"/>
            </a:endParaRPr>
          </a:p>
        </p:txBody>
      </p:sp>
      <p:sp>
        <p:nvSpPr>
          <p:cNvPr id="2" name="CaixaDeTexto 1"/>
          <p:cNvSpPr txBox="1"/>
          <p:nvPr/>
        </p:nvSpPr>
        <p:spPr>
          <a:xfrm>
            <a:off x="2987824" y="109750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anose="020B0A04020102020204" pitchFamily="34" charset="0"/>
                <a:ea typeface="Calibri" pitchFamily="34" charset="0"/>
                <a:cs typeface="Arial" pitchFamily="34" charset="0"/>
              </a:rPr>
              <a:t>RELATIVIDADE DE GALILEU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6" name="Imagem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922059"/>
            <a:ext cx="9144000" cy="2552241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987824" y="109750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anose="020B0A04020102020204" pitchFamily="34" charset="0"/>
                <a:ea typeface="Calibri" pitchFamily="34" charset="0"/>
                <a:cs typeface="Arial" pitchFamily="34" charset="0"/>
              </a:rPr>
              <a:t>RELATIVIDADE DE GALILEU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0" y="2060848"/>
            <a:ext cx="91440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ea typeface="Calibri" pitchFamily="34" charset="0"/>
                <a:cs typeface="Arial" pitchFamily="34" charset="0"/>
              </a:rPr>
              <a:t>	Temos </a:t>
            </a:r>
            <a:r>
              <a:rPr lang="pt-BR" sz="3200" dirty="0">
                <a:ea typeface="Calibri" pitchFamily="34" charset="0"/>
                <a:cs typeface="Arial" pitchFamily="34" charset="0"/>
              </a:rPr>
              <a:t>a velocidade de arraste da correnteza do rio, medida em relação as margens, a velocidade do barco devido ao seu motor e a velocidade resultante do barco em relação às margens do rio</a:t>
            </a:r>
            <a:r>
              <a:rPr lang="pt-BR" sz="3200" dirty="0" smtClean="0">
                <a:ea typeface="Calibri" pitchFamily="34" charset="0"/>
                <a:cs typeface="Arial" pitchFamily="34" charset="0"/>
              </a:rPr>
              <a:t>.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>
                <a:cs typeface="Arial" pitchFamily="34" charset="0"/>
              </a:rPr>
              <a:t>	</a:t>
            </a:r>
            <a:r>
              <a:rPr lang="pt-BR" sz="3200" dirty="0" smtClean="0">
                <a:cs typeface="Arial" pitchFamily="34" charset="0"/>
              </a:rPr>
              <a:t>Rio abaixo as velocidades de arraste e devido ao motor do barco são somadas e rio acima essas velocidades são subtraídas. 	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>
                <a:cs typeface="Arial" pitchFamily="34" charset="0"/>
              </a:rPr>
              <a:t>	</a:t>
            </a:r>
            <a:r>
              <a:rPr lang="pt-BR" sz="3200" dirty="0" smtClean="0">
                <a:cs typeface="Arial" pitchFamily="34" charset="0"/>
              </a:rPr>
              <a:t>Essas relações são chamadas de transformações de Galileu. </a:t>
            </a:r>
            <a:r>
              <a:rPr lang="en-US" sz="3200" dirty="0" smtClean="0">
                <a:cs typeface="Arial" pitchFamily="34" charset="0"/>
              </a:rPr>
              <a:t>[</a:t>
            </a:r>
            <a:r>
              <a:rPr lang="en-US" sz="3200" dirty="0">
                <a:cs typeface="Arial" pitchFamily="34" charset="0"/>
              </a:rPr>
              <a:t>1</a:t>
            </a:r>
            <a:r>
              <a:rPr lang="en-US" sz="3200" dirty="0" smtClean="0">
                <a:cs typeface="Arial" pitchFamily="34" charset="0"/>
              </a:rPr>
              <a:t>] p.178</a:t>
            </a:r>
            <a:endParaRPr lang="pt-BR" sz="3200" dirty="0"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6239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6" name="CaixaDeTexto 5"/>
          <p:cNvSpPr txBox="1"/>
          <p:nvPr/>
        </p:nvSpPr>
        <p:spPr>
          <a:xfrm>
            <a:off x="2987824" y="1097500"/>
            <a:ext cx="590465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pt-BR" sz="2800" dirty="0" smtClean="0">
                <a:latin typeface="Arial Black" panose="020B0A04020102020204" pitchFamily="34" charset="0"/>
                <a:ea typeface="Calibri" pitchFamily="34" charset="0"/>
                <a:cs typeface="Arial" pitchFamily="34" charset="0"/>
              </a:rPr>
              <a:t>RELATIVIDADE DE GALILEU</a:t>
            </a:r>
            <a:endParaRPr lang="pt-BR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10729" y="1937948"/>
            <a:ext cx="9144000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pt-BR" sz="3200" dirty="0" smtClean="0">
                <a:ea typeface="Calibri" pitchFamily="34" charset="0"/>
                <a:cs typeface="Arial" pitchFamily="34" charset="0"/>
              </a:rPr>
              <a:t>	Rio abaixo a velocidade resultante é dada por:</a:t>
            </a: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endParaRPr lang="pt-BR" sz="3200" dirty="0">
              <a:cs typeface="Arial" pitchFamily="34" charset="0"/>
            </a:endParaRPr>
          </a:p>
        </p:txBody>
      </p:sp>
      <p:pic>
        <p:nvPicPr>
          <p:cNvPr id="3" name="Imagem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374" y="2476557"/>
            <a:ext cx="2896004" cy="635743"/>
          </a:xfrm>
          <a:prstGeom prst="rect">
            <a:avLst/>
          </a:prstGeom>
        </p:spPr>
      </p:pic>
      <p:sp>
        <p:nvSpPr>
          <p:cNvPr id="7" name="CaixaDeTexto 6"/>
          <p:cNvSpPr txBox="1"/>
          <p:nvPr/>
        </p:nvSpPr>
        <p:spPr>
          <a:xfrm>
            <a:off x="10729" y="3180548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	Rio acima a velocidade resultante á dada por:</a:t>
            </a:r>
          </a:p>
          <a:p>
            <a:r>
              <a:rPr lang="pt-BR" sz="3200" dirty="0" smtClean="0"/>
              <a:t> </a:t>
            </a:r>
            <a:endParaRPr lang="pt-BR" sz="3200" dirty="0"/>
          </a:p>
        </p:txBody>
      </p:sp>
      <p:pic>
        <p:nvPicPr>
          <p:cNvPr id="8" name="Imagem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13374" y="3719157"/>
            <a:ext cx="2886478" cy="581106"/>
          </a:xfrm>
          <a:prstGeom prst="rect">
            <a:avLst/>
          </a:prstGeom>
        </p:spPr>
      </p:pic>
      <p:sp>
        <p:nvSpPr>
          <p:cNvPr id="9" name="CaixaDeTexto 8"/>
          <p:cNvSpPr txBox="1"/>
          <p:nvPr/>
        </p:nvSpPr>
        <p:spPr>
          <a:xfrm>
            <a:off x="10730" y="450912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dirty="0" smtClean="0"/>
              <a:t>	Atravessando o rio a velocidade resultante é dada por: </a:t>
            </a:r>
            <a:endParaRPr lang="pt-BR" sz="3200" dirty="0"/>
          </a:p>
        </p:txBody>
      </p:sp>
      <p:pic>
        <p:nvPicPr>
          <p:cNvPr id="10" name="Imagem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322" y="5148488"/>
            <a:ext cx="2905530" cy="571580"/>
          </a:xfrm>
          <a:prstGeom prst="rect">
            <a:avLst/>
          </a:prstGeom>
        </p:spPr>
      </p:pic>
      <p:sp>
        <p:nvSpPr>
          <p:cNvPr id="11" name="CaixaDeTexto 10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07001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916832"/>
            <a:ext cx="8147248" cy="4209331"/>
          </a:xfrm>
        </p:spPr>
        <p:txBody>
          <a:bodyPr/>
          <a:lstStyle/>
          <a:p>
            <a:pPr marL="0" indent="0">
              <a:buNone/>
            </a:pPr>
            <a:r>
              <a:rPr lang="pt-BR" dirty="0"/>
              <a:t>	</a:t>
            </a:r>
            <a:r>
              <a:rPr lang="pt-BR" dirty="0" smtClean="0"/>
              <a:t>E a luz? Qual sua velocidade e em relação a quem ela é medida?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Desde a antiguidade o homem vem fazendo esse questionamento.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Empédocles - </a:t>
            </a:r>
            <a:r>
              <a:rPr lang="pt-BR" dirty="0"/>
              <a:t>Grécia no século V a.C</a:t>
            </a:r>
            <a:r>
              <a:rPr lang="pt-BR" dirty="0" smtClean="0"/>
              <a:t>.: Velocidade grande, mas finita. [2] p.80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962240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291264" cy="437356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Em 1675 </a:t>
            </a:r>
            <a:r>
              <a:rPr lang="pt-BR" dirty="0" err="1" smtClean="0"/>
              <a:t>Ole</a:t>
            </a:r>
            <a:r>
              <a:rPr lang="pt-BR" dirty="0" smtClean="0"/>
              <a:t> </a:t>
            </a:r>
            <a:r>
              <a:rPr lang="pt-BR" dirty="0" err="1" smtClean="0"/>
              <a:t>Romer</a:t>
            </a:r>
            <a:r>
              <a:rPr lang="pt-BR" dirty="0" smtClean="0"/>
              <a:t> analisando eclipses das luas de Júpiter chegou ao valor de 193.000 km/s. [2] p.112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Nessa mesma época Descartes acreditava que a luz era transmitida através de um meio elástico ( o éter).</a:t>
            </a:r>
          </a:p>
          <a:p>
            <a:pPr marL="0" indent="0" algn="just">
              <a:buNone/>
            </a:pPr>
            <a:r>
              <a:rPr lang="pt-BR" dirty="0"/>
              <a:t>	</a:t>
            </a:r>
            <a:r>
              <a:rPr lang="pt-BR" dirty="0" smtClean="0"/>
              <a:t>Em 1849 </a:t>
            </a:r>
            <a:r>
              <a:rPr lang="pt-BR" dirty="0" err="1" smtClean="0"/>
              <a:t>Hyppolyte</a:t>
            </a:r>
            <a:r>
              <a:rPr lang="pt-BR" dirty="0" smtClean="0"/>
              <a:t> </a:t>
            </a:r>
            <a:r>
              <a:rPr lang="pt-BR" dirty="0" err="1" smtClean="0"/>
              <a:t>Fizeau</a:t>
            </a:r>
            <a:r>
              <a:rPr lang="pt-BR" dirty="0" smtClean="0"/>
              <a:t> determinou com mais precisão seu valor. [3] p.204)</a:t>
            </a:r>
            <a:endParaRPr lang="pt-BR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446816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373563"/>
          </a:xfrm>
        </p:spPr>
        <p:txBody>
          <a:bodyPr/>
          <a:lstStyle/>
          <a:p>
            <a:pPr marL="0" indent="0" algn="just">
              <a:buNone/>
            </a:pPr>
            <a:r>
              <a:rPr lang="pt-BR" dirty="0"/>
              <a:t>	</a:t>
            </a:r>
          </a:p>
        </p:txBody>
      </p:sp>
      <p:sp>
        <p:nvSpPr>
          <p:cNvPr id="2" name="CaixaDeTexto 1"/>
          <p:cNvSpPr txBox="1"/>
          <p:nvPr/>
        </p:nvSpPr>
        <p:spPr>
          <a:xfrm>
            <a:off x="0" y="1877278"/>
            <a:ext cx="91440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	</a:t>
            </a:r>
            <a:r>
              <a:rPr lang="pt-BR" sz="3200" dirty="0" smtClean="0"/>
              <a:t>Mas, em relação a que foi feita essa medida?</a:t>
            </a:r>
          </a:p>
          <a:p>
            <a:pPr algn="just"/>
            <a:r>
              <a:rPr lang="pt-BR" sz="3200" dirty="0"/>
              <a:t>	</a:t>
            </a:r>
            <a:r>
              <a:rPr lang="pt-BR" sz="3200" dirty="0" smtClean="0"/>
              <a:t>Essa era grande questão no final do século XIX e início do século XX.</a:t>
            </a:r>
          </a:p>
          <a:p>
            <a:pPr algn="just"/>
            <a:r>
              <a:rPr lang="pt-BR" sz="3200" dirty="0"/>
              <a:t>	</a:t>
            </a:r>
          </a:p>
        </p:txBody>
      </p:sp>
      <p:sp>
        <p:nvSpPr>
          <p:cNvPr id="6" name="CaixaDeTexto 5"/>
          <p:cNvSpPr txBox="1"/>
          <p:nvPr/>
        </p:nvSpPr>
        <p:spPr>
          <a:xfrm>
            <a:off x="0" y="3321027"/>
            <a:ext cx="914400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	Acreditava-se que a velocidade de propagação da luz dependesse de como ela se propaga em relação ao éter, do mesmo modo que a velocidade do barco depende de como ele se movimenta no rio.</a:t>
            </a:r>
          </a:p>
          <a:p>
            <a:pPr algn="just"/>
            <a:r>
              <a:rPr lang="pt-BR" sz="3200" dirty="0"/>
              <a:t>	</a:t>
            </a:r>
            <a:r>
              <a:rPr lang="pt-BR" sz="3200" dirty="0" smtClean="0"/>
              <a:t>De 1881 a 1887 Abraham </a:t>
            </a:r>
            <a:r>
              <a:rPr lang="pt-BR" sz="3200" dirty="0" err="1" smtClean="0"/>
              <a:t>Michelson</a:t>
            </a:r>
            <a:r>
              <a:rPr lang="pt-BR" sz="3200" dirty="0"/>
              <a:t> </a:t>
            </a:r>
            <a:r>
              <a:rPr lang="pt-BR" sz="3200" dirty="0" smtClean="0"/>
              <a:t>e Edward Willians </a:t>
            </a:r>
            <a:r>
              <a:rPr lang="pt-BR" sz="3200" dirty="0" err="1" smtClean="0"/>
              <a:t>Morley</a:t>
            </a:r>
            <a:r>
              <a:rPr lang="pt-BR" sz="3200" dirty="0" smtClean="0"/>
              <a:t> realizaram experimentos tentando verificar essa dependência. [1] p.174</a:t>
            </a:r>
            <a:endParaRPr lang="pt-BR" sz="3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349104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 descr="Deformação espaço tempo.jpg.crdownload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2600325" cy="17526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2643174" y="373543"/>
            <a:ext cx="642938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TEORIA DA RELATIVIDADE</a:t>
            </a:r>
            <a:endParaRPr lang="pt-BR" sz="4400" b="1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</p:txBody>
      </p:sp>
      <p:sp>
        <p:nvSpPr>
          <p:cNvPr id="2" name="Retângulo 1"/>
          <p:cNvSpPr/>
          <p:nvPr/>
        </p:nvSpPr>
        <p:spPr>
          <a:xfrm>
            <a:off x="-71438" y="4759409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3200" dirty="0" smtClean="0"/>
              <a:t>	A </a:t>
            </a:r>
            <a:r>
              <a:rPr lang="pt-BR" sz="3200" dirty="0"/>
              <a:t>solução para o problema foi dado por Albert Einstein em 1905 com a Teoria da Relatividade. Essa teoria se baseia em dois </a:t>
            </a:r>
            <a:r>
              <a:rPr lang="pt-BR" sz="3200" dirty="0" smtClean="0"/>
              <a:t>postulados:</a:t>
            </a:r>
            <a:endParaRPr lang="pt-BR" sz="3200" dirty="0"/>
          </a:p>
        </p:txBody>
      </p:sp>
      <p:sp>
        <p:nvSpPr>
          <p:cNvPr id="6" name="CaixaDeTexto 5"/>
          <p:cNvSpPr txBox="1"/>
          <p:nvPr/>
        </p:nvSpPr>
        <p:spPr>
          <a:xfrm>
            <a:off x="0" y="2204864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/>
              <a:t>	O resultado deu em nada. A velocidade de propagação da luz era a mesma em qualquer direção. </a:t>
            </a:r>
          </a:p>
          <a:p>
            <a:pPr algn="just"/>
            <a:r>
              <a:rPr lang="pt-BR" sz="3200" dirty="0"/>
              <a:t>	</a:t>
            </a:r>
            <a:r>
              <a:rPr lang="pt-BR" sz="3200" dirty="0" smtClean="0"/>
              <a:t>Essa experiência também não provou a existência do éter, meio no qual a luz deveria se propagar. [1] p.174</a:t>
            </a:r>
            <a:endParaRPr lang="pt-BR" sz="3200" dirty="0"/>
          </a:p>
        </p:txBody>
      </p:sp>
      <p:sp>
        <p:nvSpPr>
          <p:cNvPr id="7" name="CaixaDeTexto 6"/>
          <p:cNvSpPr txBox="1"/>
          <p:nvPr/>
        </p:nvSpPr>
        <p:spPr>
          <a:xfrm>
            <a:off x="0" y="1726502"/>
            <a:ext cx="331236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1400" dirty="0"/>
              <a:t>maconaria-memphismisraim.com</a:t>
            </a:r>
          </a:p>
          <a:p>
            <a:endParaRPr lang="pt-B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1536</TotalTime>
  <Words>146</Words>
  <Application>Microsoft Office PowerPoint</Application>
  <PresentationFormat>Apresentação na tela (4:3)</PresentationFormat>
  <Paragraphs>113</Paragraphs>
  <Slides>22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22</vt:i4>
      </vt:variant>
    </vt:vector>
  </HeadingPairs>
  <TitlesOfParts>
    <vt:vector size="23" baseType="lpstr"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Windows</cp:lastModifiedBy>
  <cp:revision>122</cp:revision>
  <dcterms:created xsi:type="dcterms:W3CDTF">2017-04-09T13:00:12Z</dcterms:created>
  <dcterms:modified xsi:type="dcterms:W3CDTF">2019-05-16T23:31:25Z</dcterms:modified>
</cp:coreProperties>
</file>